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Roboto"/>
      <p:regular r:id="rId11"/>
      <p:bold r:id="rId12"/>
      <p:italic r:id="rId13"/>
      <p:boldItalic r:id="rId14"/>
    </p:embeddedFont>
    <p:embeddedFont>
      <p:font typeface="Helvetica Neue"/>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5.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HelveticaNeue-regular.fntdata"/><Relationship Id="rId14" Type="http://schemas.openxmlformats.org/officeDocument/2006/relationships/font" Target="fonts/Roboto-boldItalic.fntdata"/><Relationship Id="rId17" Type="http://schemas.openxmlformats.org/officeDocument/2006/relationships/font" Target="fonts/HelveticaNeue-italic.fntdata"/><Relationship Id="rId16" Type="http://schemas.openxmlformats.org/officeDocument/2006/relationships/font" Target="fonts/HelveticaNeue-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HelveticaNeue-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jp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hatterbot.readthedocs.io/en/stable/faq.html" TargetMode="External"/><Relationship Id="rId3" Type="http://schemas.openxmlformats.org/officeDocument/2006/relationships/hyperlink" Target="https://en.wikipedia.org/wiki/Naive_Bayes_classifier" TargetMode="External"/><Relationship Id="rId4" Type="http://schemas.openxmlformats.org/officeDocument/2006/relationships/hyperlink" Target="https://chatterbot.readthedocs.io/en/stable/encoding.html" TargetMode="External"/><Relationship Id="rId5" Type="http://schemas.openxmlformats.org/officeDocument/2006/relationships/hyperlink" Target="https://chatterbot.readthedocs.io/en/stable/django/wsgi.html"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2f977b271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2f977b271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Have 2 person dataset vs more than 2?</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1cea5fc22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1cea5fc22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2f977b271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2f977b271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595959"/>
              </a:buClr>
              <a:buSzPts val="1200"/>
              <a:buAutoNum type="arabicPeriod"/>
            </a:pPr>
            <a:r>
              <a:rPr lang="en" sz="1200">
                <a:solidFill>
                  <a:srgbClr val="595959"/>
                </a:solidFill>
              </a:rPr>
              <a:t> that uses</a:t>
            </a:r>
            <a:br>
              <a:rPr lang="en" sz="1200">
                <a:solidFill>
                  <a:srgbClr val="595959"/>
                </a:solidFill>
              </a:rPr>
            </a:br>
            <a:r>
              <a:rPr lang="en" sz="1200">
                <a:solidFill>
                  <a:srgbClr val="595959"/>
                </a:solidFill>
              </a:rPr>
              <a:t>search/classification algorithms</a:t>
            </a:r>
            <a:endParaRPr sz="500"/>
          </a:p>
          <a:p>
            <a:pPr indent="0" lvl="0" marL="0" rtl="0" algn="l">
              <a:spcBef>
                <a:spcPts val="1200"/>
              </a:spcBef>
              <a:spcAft>
                <a:spcPts val="0"/>
              </a:spcAft>
              <a:buNone/>
            </a:pPr>
            <a:r>
              <a:rPr lang="en" u="sng">
                <a:solidFill>
                  <a:schemeClr val="hlink"/>
                </a:solidFill>
                <a:hlinkClick r:id="rId2"/>
              </a:rPr>
              <a:t>https://chatterbot.readthedocs.io/en/stable/faq.html</a:t>
            </a:r>
            <a:endParaRPr/>
          </a:p>
          <a:p>
            <a:pPr indent="0" lvl="0" marL="0" rtl="0" algn="l">
              <a:spcBef>
                <a:spcPts val="0"/>
              </a:spcBef>
              <a:spcAft>
                <a:spcPts val="0"/>
              </a:spcAft>
              <a:buClr>
                <a:schemeClr val="dk1"/>
              </a:buClr>
              <a:buSzPts val="1100"/>
              <a:buFont typeface="Arial"/>
              <a:buNone/>
            </a:pPr>
            <a:r>
              <a:rPr b="1" lang="en" sz="1500">
                <a:solidFill>
                  <a:srgbClr val="404040"/>
                </a:solidFill>
                <a:highlight>
                  <a:srgbClr val="FCFCFC"/>
                </a:highlight>
                <a:latin typeface="Georgia"/>
                <a:ea typeface="Georgia"/>
                <a:cs typeface="Georgia"/>
                <a:sym typeface="Georgia"/>
              </a:rPr>
              <a:t>1. Search algorithms</a:t>
            </a:r>
            <a:endParaRPr b="1" sz="1500">
              <a:solidFill>
                <a:srgbClr val="404040"/>
              </a:solidFill>
              <a:highlight>
                <a:srgbClr val="FCFCFC"/>
              </a:highlight>
              <a:latin typeface="Georgia"/>
              <a:ea typeface="Georgia"/>
              <a:cs typeface="Georgia"/>
              <a:sym typeface="Georgia"/>
            </a:endParaRPr>
          </a:p>
          <a:p>
            <a:pPr indent="0" lvl="0" marL="0" rtl="0" algn="l">
              <a:lnSpc>
                <a:spcPct val="150000"/>
              </a:lnSpc>
              <a:spcBef>
                <a:spcPts val="400"/>
              </a:spcBef>
              <a:spcAft>
                <a:spcPts val="0"/>
              </a:spcAft>
              <a:buClr>
                <a:schemeClr val="dk1"/>
              </a:buClr>
              <a:buSzPts val="1100"/>
              <a:buFont typeface="Arial"/>
              <a:buNone/>
            </a:pPr>
            <a:r>
              <a:rPr lang="en" sz="1200">
                <a:solidFill>
                  <a:srgbClr val="404040"/>
                </a:solidFill>
                <a:highlight>
                  <a:srgbClr val="FCFCFC"/>
                </a:highlight>
                <a:latin typeface="Helvetica Neue"/>
                <a:ea typeface="Helvetica Neue"/>
                <a:cs typeface="Helvetica Neue"/>
                <a:sym typeface="Helvetica Neue"/>
              </a:rPr>
              <a:t>Searching is the most rudimentary form of artificial intelligence. To be fair, there are differences between machine learning and artificial intelligence but lets avoid those for now and instead focus on the topic of algorithms that make the chat bot talk intelligently.</a:t>
            </a:r>
            <a:endParaRPr sz="1200">
              <a:solidFill>
                <a:srgbClr val="404040"/>
              </a:solidFill>
              <a:highlight>
                <a:srgbClr val="FCFCFC"/>
              </a:highlight>
              <a:latin typeface="Helvetica Neue"/>
              <a:ea typeface="Helvetica Neue"/>
              <a:cs typeface="Helvetica Neue"/>
              <a:sym typeface="Helvetica Neue"/>
            </a:endParaRPr>
          </a:p>
          <a:p>
            <a:pPr indent="0" lvl="0" marL="0" rtl="0" algn="l">
              <a:lnSpc>
                <a:spcPct val="150000"/>
              </a:lnSpc>
              <a:spcBef>
                <a:spcPts val="1800"/>
              </a:spcBef>
              <a:spcAft>
                <a:spcPts val="0"/>
              </a:spcAft>
              <a:buClr>
                <a:schemeClr val="dk1"/>
              </a:buClr>
              <a:buSzPts val="1100"/>
              <a:buFont typeface="Arial"/>
              <a:buNone/>
            </a:pPr>
            <a:r>
              <a:rPr lang="en" sz="1200">
                <a:solidFill>
                  <a:srgbClr val="404040"/>
                </a:solidFill>
                <a:highlight>
                  <a:srgbClr val="FCFCFC"/>
                </a:highlight>
                <a:latin typeface="Helvetica Neue"/>
                <a:ea typeface="Helvetica Neue"/>
                <a:cs typeface="Helvetica Neue"/>
                <a:sym typeface="Helvetica Neue"/>
              </a:rPr>
              <a:t>Search is a crucial part of how a chat bot quickly and efficiently retrieves the possible candidate statements that it can respond with.</a:t>
            </a:r>
            <a:endParaRPr sz="1200">
              <a:solidFill>
                <a:srgbClr val="404040"/>
              </a:solidFill>
              <a:highlight>
                <a:srgbClr val="FCFCFC"/>
              </a:highlight>
              <a:latin typeface="Helvetica Neue"/>
              <a:ea typeface="Helvetica Neue"/>
              <a:cs typeface="Helvetica Neue"/>
              <a:sym typeface="Helvetica Neue"/>
            </a:endParaRPr>
          </a:p>
          <a:p>
            <a:pPr indent="0" lvl="0" marL="0" rtl="0" algn="l">
              <a:lnSpc>
                <a:spcPct val="150000"/>
              </a:lnSpc>
              <a:spcBef>
                <a:spcPts val="1800"/>
              </a:spcBef>
              <a:spcAft>
                <a:spcPts val="0"/>
              </a:spcAft>
              <a:buClr>
                <a:schemeClr val="dk1"/>
              </a:buClr>
              <a:buSzPts val="1100"/>
              <a:buFont typeface="Arial"/>
              <a:buNone/>
            </a:pPr>
            <a:r>
              <a:rPr lang="en" sz="1200">
                <a:solidFill>
                  <a:srgbClr val="404040"/>
                </a:solidFill>
                <a:highlight>
                  <a:srgbClr val="FCFCFC"/>
                </a:highlight>
                <a:latin typeface="Helvetica Neue"/>
                <a:ea typeface="Helvetica Neue"/>
                <a:cs typeface="Helvetica Neue"/>
                <a:sym typeface="Helvetica Neue"/>
              </a:rPr>
              <a:t>Some examples of attributes that help the chat bot select a response include</a:t>
            </a:r>
            <a:endParaRPr sz="1200">
              <a:solidFill>
                <a:srgbClr val="404040"/>
              </a:solidFill>
              <a:highlight>
                <a:srgbClr val="FCFCFC"/>
              </a:highlight>
              <a:latin typeface="Helvetica Neue"/>
              <a:ea typeface="Helvetica Neue"/>
              <a:cs typeface="Helvetica Neue"/>
              <a:sym typeface="Helvetica Neue"/>
            </a:endParaRPr>
          </a:p>
          <a:p>
            <a:pPr indent="-304800" lvl="0" marL="685800" rtl="0" algn="l">
              <a:lnSpc>
                <a:spcPct val="150000"/>
              </a:lnSpc>
              <a:spcBef>
                <a:spcPts val="1800"/>
              </a:spcBef>
              <a:spcAft>
                <a:spcPts val="0"/>
              </a:spcAft>
              <a:buClr>
                <a:srgbClr val="404040"/>
              </a:buClr>
              <a:buSzPts val="1200"/>
              <a:buFont typeface="Helvetica Neue"/>
              <a:buChar char="●"/>
            </a:pPr>
            <a:r>
              <a:rPr lang="en" sz="1200">
                <a:solidFill>
                  <a:srgbClr val="404040"/>
                </a:solidFill>
                <a:highlight>
                  <a:srgbClr val="FCFCFC"/>
                </a:highlight>
                <a:latin typeface="Helvetica Neue"/>
                <a:ea typeface="Helvetica Neue"/>
                <a:cs typeface="Helvetica Neue"/>
                <a:sym typeface="Helvetica Neue"/>
              </a:rPr>
              <a:t>the similarity of an input statement to known statements</a:t>
            </a:r>
            <a:endParaRPr sz="1200">
              <a:solidFill>
                <a:srgbClr val="404040"/>
              </a:solidFill>
              <a:highlight>
                <a:srgbClr val="FCFCFC"/>
              </a:highlight>
              <a:latin typeface="Helvetica Neue"/>
              <a:ea typeface="Helvetica Neue"/>
              <a:cs typeface="Helvetica Neue"/>
              <a:sym typeface="Helvetica Neue"/>
            </a:endParaRPr>
          </a:p>
          <a:p>
            <a:pPr indent="-304800" lvl="0" marL="685800" rtl="0" algn="l">
              <a:lnSpc>
                <a:spcPct val="150000"/>
              </a:lnSpc>
              <a:spcBef>
                <a:spcPts val="0"/>
              </a:spcBef>
              <a:spcAft>
                <a:spcPts val="0"/>
              </a:spcAft>
              <a:buClr>
                <a:srgbClr val="404040"/>
              </a:buClr>
              <a:buSzPts val="1200"/>
              <a:buFont typeface="Helvetica Neue"/>
              <a:buChar char="●"/>
            </a:pPr>
            <a:r>
              <a:rPr lang="en" sz="1200">
                <a:solidFill>
                  <a:srgbClr val="404040"/>
                </a:solidFill>
                <a:highlight>
                  <a:srgbClr val="FCFCFC"/>
                </a:highlight>
                <a:latin typeface="Helvetica Neue"/>
                <a:ea typeface="Helvetica Neue"/>
                <a:cs typeface="Helvetica Neue"/>
                <a:sym typeface="Helvetica Neue"/>
              </a:rPr>
              <a:t>the frequency in which similar known responses occur</a:t>
            </a:r>
            <a:endParaRPr sz="1200">
              <a:solidFill>
                <a:srgbClr val="404040"/>
              </a:solidFill>
              <a:highlight>
                <a:srgbClr val="FCFCFC"/>
              </a:highlight>
              <a:latin typeface="Helvetica Neue"/>
              <a:ea typeface="Helvetica Neue"/>
              <a:cs typeface="Helvetica Neue"/>
              <a:sym typeface="Helvetica Neue"/>
            </a:endParaRPr>
          </a:p>
          <a:p>
            <a:pPr indent="-304800" lvl="0" marL="685800" rtl="0" algn="l">
              <a:lnSpc>
                <a:spcPct val="150000"/>
              </a:lnSpc>
              <a:spcBef>
                <a:spcPts val="0"/>
              </a:spcBef>
              <a:spcAft>
                <a:spcPts val="0"/>
              </a:spcAft>
              <a:buClr>
                <a:srgbClr val="404040"/>
              </a:buClr>
              <a:buSzPts val="1200"/>
              <a:buFont typeface="Helvetica Neue"/>
              <a:buChar char="●"/>
            </a:pPr>
            <a:r>
              <a:rPr lang="en" sz="1200">
                <a:solidFill>
                  <a:srgbClr val="404040"/>
                </a:solidFill>
                <a:highlight>
                  <a:srgbClr val="FCFCFC"/>
                </a:highlight>
                <a:latin typeface="Helvetica Neue"/>
                <a:ea typeface="Helvetica Neue"/>
                <a:cs typeface="Helvetica Neue"/>
                <a:sym typeface="Helvetica Neue"/>
              </a:rPr>
              <a:t>the likeliness of an input statement to fit into a category that known statements are a part of</a:t>
            </a:r>
            <a:endParaRPr sz="1200">
              <a:solidFill>
                <a:srgbClr val="404040"/>
              </a:solidFill>
              <a:highlight>
                <a:srgbClr val="FCFCFC"/>
              </a:highlight>
              <a:latin typeface="Helvetica Neue"/>
              <a:ea typeface="Helvetica Neue"/>
              <a:cs typeface="Helvetica Neue"/>
              <a:sym typeface="Helvetica Neue"/>
            </a:endParaRPr>
          </a:p>
          <a:p>
            <a:pPr indent="0" lvl="0" marL="0" rtl="0" algn="l">
              <a:spcBef>
                <a:spcPts val="3600"/>
              </a:spcBef>
              <a:spcAft>
                <a:spcPts val="0"/>
              </a:spcAft>
              <a:buClr>
                <a:schemeClr val="dk1"/>
              </a:buClr>
              <a:buSzPts val="1100"/>
              <a:buFont typeface="Arial"/>
              <a:buNone/>
            </a:pPr>
            <a:r>
              <a:rPr b="1" lang="en" sz="1500">
                <a:solidFill>
                  <a:srgbClr val="404040"/>
                </a:solidFill>
                <a:highlight>
                  <a:srgbClr val="FCFCFC"/>
                </a:highlight>
                <a:latin typeface="Georgia"/>
                <a:ea typeface="Georgia"/>
                <a:cs typeface="Georgia"/>
                <a:sym typeface="Georgia"/>
              </a:rPr>
              <a:t>2. Classification algorithms</a:t>
            </a:r>
            <a:endParaRPr b="1" sz="1500">
              <a:solidFill>
                <a:srgbClr val="404040"/>
              </a:solidFill>
              <a:highlight>
                <a:srgbClr val="FCFCFC"/>
              </a:highlight>
              <a:latin typeface="Georgia"/>
              <a:ea typeface="Georgia"/>
              <a:cs typeface="Georgia"/>
              <a:sym typeface="Georgia"/>
            </a:endParaRPr>
          </a:p>
          <a:p>
            <a:pPr indent="0" lvl="0" marL="0" rtl="0" algn="l">
              <a:lnSpc>
                <a:spcPct val="150000"/>
              </a:lnSpc>
              <a:spcBef>
                <a:spcPts val="400"/>
              </a:spcBef>
              <a:spcAft>
                <a:spcPts val="0"/>
              </a:spcAft>
              <a:buClr>
                <a:schemeClr val="dk1"/>
              </a:buClr>
              <a:buSzPts val="1100"/>
              <a:buFont typeface="Arial"/>
              <a:buNone/>
            </a:pPr>
            <a:r>
              <a:rPr lang="en" sz="1200">
                <a:solidFill>
                  <a:srgbClr val="404040"/>
                </a:solidFill>
                <a:highlight>
                  <a:srgbClr val="FCFCFC"/>
                </a:highlight>
                <a:latin typeface="Helvetica Neue"/>
                <a:ea typeface="Helvetica Neue"/>
                <a:cs typeface="Helvetica Neue"/>
                <a:sym typeface="Helvetica Neue"/>
              </a:rPr>
              <a:t>Several logic adapters in ChatterBot use </a:t>
            </a:r>
            <a:r>
              <a:rPr lang="en" sz="1200">
                <a:solidFill>
                  <a:srgbClr val="2980B9"/>
                </a:solidFill>
                <a:highlight>
                  <a:srgbClr val="FCFCFC"/>
                </a:highlight>
                <a:uFill>
                  <a:noFill/>
                </a:uFill>
                <a:latin typeface="Helvetica Neue"/>
                <a:ea typeface="Helvetica Neue"/>
                <a:cs typeface="Helvetica Neue"/>
                <a:sym typeface="Helvetica Neue"/>
                <a:hlinkClick r:id="rId3">
                  <a:extLst>
                    <a:ext uri="{A12FA001-AC4F-418D-AE19-62706E023703}">
                      <ahyp:hlinkClr val="tx"/>
                    </a:ext>
                  </a:extLst>
                </a:hlinkClick>
              </a:rPr>
              <a:t>naive Bayesian classification</a:t>
            </a:r>
            <a:r>
              <a:rPr lang="en" sz="1200">
                <a:solidFill>
                  <a:srgbClr val="404040"/>
                </a:solidFill>
                <a:highlight>
                  <a:srgbClr val="FCFCFC"/>
                </a:highlight>
                <a:latin typeface="Helvetica Neue"/>
                <a:ea typeface="Helvetica Neue"/>
                <a:cs typeface="Helvetica Neue"/>
                <a:sym typeface="Helvetica Neue"/>
              </a:rPr>
              <a:t> algorithms to determine if an input statement meets a particular set of criteria that warrant a response to be generated from that logic adapter.</a:t>
            </a:r>
            <a:endParaRPr sz="1200">
              <a:solidFill>
                <a:srgbClr val="404040"/>
              </a:solidFill>
              <a:highlight>
                <a:srgbClr val="FCFCFC"/>
              </a:highlight>
              <a:latin typeface="Helvetica Neue"/>
              <a:ea typeface="Helvetica Neue"/>
              <a:cs typeface="Helvetica Neue"/>
              <a:sym typeface="Helvetica Neue"/>
            </a:endParaRPr>
          </a:p>
          <a:p>
            <a:pPr indent="0" lvl="0" marL="114300" marR="114300" rtl="0" algn="ctr">
              <a:lnSpc>
                <a:spcPct val="115000"/>
              </a:lnSpc>
              <a:spcBef>
                <a:spcPts val="1800"/>
              </a:spcBef>
              <a:spcAft>
                <a:spcPts val="0"/>
              </a:spcAft>
              <a:buClr>
                <a:schemeClr val="dk1"/>
              </a:buClr>
              <a:buSzPts val="1100"/>
              <a:buFont typeface="Arial"/>
              <a:buNone/>
            </a:pPr>
            <a:r>
              <a:rPr lang="en" sz="1200">
                <a:solidFill>
                  <a:schemeClr val="hlink"/>
                </a:solidFill>
                <a:highlight>
                  <a:srgbClr val="FCFCFC"/>
                </a:highlight>
                <a:uFill>
                  <a:noFill/>
                </a:uFill>
                <a:latin typeface="Helvetica Neue"/>
                <a:ea typeface="Helvetica Neue"/>
                <a:cs typeface="Helvetica Neue"/>
                <a:sym typeface="Helvetica Neue"/>
                <a:hlinkClick r:id="rId4"/>
              </a:rPr>
              <a:t>Next </a:t>
            </a:r>
            <a:r>
              <a:rPr lang="en" sz="1200">
                <a:solidFill>
                  <a:schemeClr val="hlink"/>
                </a:solidFill>
                <a:highlight>
                  <a:srgbClr val="FCFCFC"/>
                </a:highlight>
                <a:uFill>
                  <a:noFill/>
                </a:uFill>
                <a:latin typeface="Helvetica Neue"/>
                <a:ea typeface="Helvetica Neue"/>
                <a:cs typeface="Helvetica Neue"/>
                <a:sym typeface="Helvetica Neue"/>
                <a:hlinkClick r:id="rId5"/>
              </a:rPr>
              <a:t> Previous</a:t>
            </a:r>
            <a:endParaRPr sz="1200">
              <a:solidFill>
                <a:schemeClr val="hlink"/>
              </a:solidFill>
              <a:highlight>
                <a:srgbClr val="FCFCFC"/>
              </a:highlight>
              <a:latin typeface="Helvetica Neue"/>
              <a:ea typeface="Helvetica Neue"/>
              <a:cs typeface="Helvetica Neue"/>
              <a:sym typeface="Helvetica Neue"/>
            </a:endParaRPr>
          </a:p>
          <a:p>
            <a:pPr indent="0" lvl="0" marL="114300" marR="114300" rtl="0" algn="ctr">
              <a:lnSpc>
                <a:spcPct val="115000"/>
              </a:lnSpc>
              <a:spcBef>
                <a:spcPts val="0"/>
              </a:spcBef>
              <a:spcAft>
                <a:spcPts val="0"/>
              </a:spcAft>
              <a:buClr>
                <a:schemeClr val="dk1"/>
              </a:buClr>
              <a:buSzPts val="1100"/>
              <a:buFont typeface="Arial"/>
              <a:buNone/>
            </a:pPr>
            <a:r>
              <a:t/>
            </a:r>
            <a:endParaRPr sz="1200">
              <a:solidFill>
                <a:srgbClr val="808080"/>
              </a:solidFill>
              <a:highlight>
                <a:srgbClr val="FCFCFC"/>
              </a:highlight>
              <a:latin typeface="Helvetica Neue"/>
              <a:ea typeface="Helvetica Neue"/>
              <a:cs typeface="Helvetica Neue"/>
              <a:sym typeface="Helvetica Neue"/>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2f977b271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2f977b271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Retrieval is canned responses from database</a:t>
            </a:r>
            <a:endParaRPr/>
          </a:p>
          <a:p>
            <a:pPr indent="0" lvl="0" marL="0" rtl="0" algn="l">
              <a:spcBef>
                <a:spcPts val="0"/>
              </a:spcBef>
              <a:spcAft>
                <a:spcPts val="0"/>
              </a:spcAft>
              <a:buNone/>
            </a:pPr>
            <a:r>
              <a:rPr lang="en"/>
              <a:t>Generative is bot stitches words together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sp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sp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sp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sp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jpg"/><Relationship Id="rId4" Type="http://schemas.openxmlformats.org/officeDocument/2006/relationships/image" Target="../media/image5.png"/><Relationship Id="rId5"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1433527" y="0"/>
            <a:ext cx="6508200" cy="985200"/>
          </a:xfrm>
          <a:prstGeom prst="rect">
            <a:avLst/>
          </a:prstGeom>
          <a:gradFill>
            <a:gsLst>
              <a:gs pos="0">
                <a:srgbClr val="51AB2A"/>
              </a:gs>
              <a:gs pos="100000">
                <a:srgbClr val="203E13"/>
              </a:gs>
            </a:gsLst>
            <a:lin ang="5400012" scaled="0"/>
          </a:gradFill>
          <a:effectLst>
            <a:outerShdw blurRad="57150" rotWithShape="0" algn="bl" dir="5400000" dist="19050">
              <a:srgbClr val="000000">
                <a:alpha val="50000"/>
              </a:srgbClr>
            </a:outerShdw>
          </a:effectLst>
        </p:spPr>
        <p:txBody>
          <a:bodyPr anchorCtr="0" anchor="b" bIns="91425" lIns="91425" spcFirstLastPara="1" rIns="91425" wrap="square" tIns="91425">
            <a:spAutoFit/>
          </a:bodyPr>
          <a:lstStyle/>
          <a:p>
            <a:pPr indent="0" lvl="0" marL="0" rtl="0" algn="ctr">
              <a:spcBef>
                <a:spcPts val="0"/>
              </a:spcBef>
              <a:spcAft>
                <a:spcPts val="0"/>
              </a:spcAft>
              <a:buNone/>
            </a:pPr>
            <a:r>
              <a:rPr lang="en">
                <a:solidFill>
                  <a:schemeClr val="lt1"/>
                </a:solidFill>
              </a:rPr>
              <a:t>Chatbot Town</a:t>
            </a:r>
            <a:endParaRPr>
              <a:solidFill>
                <a:schemeClr val="lt1"/>
              </a:solidFill>
            </a:endParaRPr>
          </a:p>
        </p:txBody>
      </p:sp>
      <p:sp>
        <p:nvSpPr>
          <p:cNvPr id="55" name="Google Shape;55;p13"/>
          <p:cNvSpPr txBox="1"/>
          <p:nvPr>
            <p:ph idx="1" type="subTitle"/>
          </p:nvPr>
        </p:nvSpPr>
        <p:spPr>
          <a:xfrm>
            <a:off x="0" y="4096800"/>
            <a:ext cx="8520600" cy="1046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rPr>
              <a:t>Christopher Pang </a:t>
            </a:r>
            <a:endParaRPr>
              <a:solidFill>
                <a:schemeClr val="lt1"/>
              </a:solidFill>
            </a:endParaRPr>
          </a:p>
          <a:p>
            <a:pPr indent="0" lvl="0" marL="0" rtl="0" algn="ctr">
              <a:spcBef>
                <a:spcPts val="0"/>
              </a:spcBef>
              <a:spcAft>
                <a:spcPts val="0"/>
              </a:spcAft>
              <a:buNone/>
            </a:pPr>
            <a:r>
              <a:rPr lang="en">
                <a:solidFill>
                  <a:schemeClr val="lt1"/>
                </a:solidFill>
              </a:rPr>
              <a:t>Jeffery Ott</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484800"/>
          </a:xfrm>
          <a:prstGeom prst="rect">
            <a:avLst/>
          </a:prstGeom>
          <a:ln cap="flat" cmpd="sng" w="9525">
            <a:solidFill>
              <a:srgbClr val="FCFCFC"/>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46668"/>
              </a:lnSpc>
              <a:spcBef>
                <a:spcPts val="0"/>
              </a:spcBef>
              <a:spcAft>
                <a:spcPts val="300"/>
              </a:spcAft>
              <a:buClr>
                <a:schemeClr val="dk1"/>
              </a:buClr>
              <a:buSzPts val="1100"/>
              <a:buFont typeface="Arial"/>
              <a:buNone/>
            </a:pPr>
            <a:r>
              <a:rPr b="1" lang="en" sz="1950">
                <a:solidFill>
                  <a:srgbClr val="1D1C1D"/>
                </a:solidFill>
              </a:rPr>
              <a:t>“</a:t>
            </a:r>
            <a:r>
              <a:rPr b="1" lang="en" sz="1950">
                <a:solidFill>
                  <a:schemeClr val="lt1"/>
                </a:solidFill>
              </a:rPr>
              <a:t>Where am I going to get the data for this project?”</a:t>
            </a:r>
            <a:endParaRPr b="1" sz="3600">
              <a:solidFill>
                <a:schemeClr val="lt1"/>
              </a:solidFill>
            </a:endParaRPr>
          </a:p>
        </p:txBody>
      </p:sp>
      <p:sp>
        <p:nvSpPr>
          <p:cNvPr id="61" name="Google Shape;61;p14"/>
          <p:cNvSpPr txBox="1"/>
          <p:nvPr>
            <p:ph idx="1" type="body"/>
          </p:nvPr>
        </p:nvSpPr>
        <p:spPr>
          <a:xfrm>
            <a:off x="311700" y="1152475"/>
            <a:ext cx="8520600" cy="1252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CFCFC"/>
                </a:solidFill>
              </a:rPr>
              <a:t>We are going to grab the data for ourselves using multi person </a:t>
            </a:r>
            <a:r>
              <a:rPr lang="en">
                <a:solidFill>
                  <a:srgbClr val="FCFCFC"/>
                </a:solidFill>
              </a:rPr>
              <a:t>podcasts based around DND Thousand of hours of fantasy conversation in reply-response format</a:t>
            </a:r>
            <a:endParaRPr>
              <a:solidFill>
                <a:srgbClr val="FCFCFC"/>
              </a:solidFill>
            </a:endParaRPr>
          </a:p>
          <a:p>
            <a:pPr indent="0" lvl="0" marL="0" rtl="0" algn="l">
              <a:spcBef>
                <a:spcPts val="1200"/>
              </a:spcBef>
              <a:spcAft>
                <a:spcPts val="1200"/>
              </a:spcAft>
              <a:buNone/>
            </a:pPr>
            <a:r>
              <a:t/>
            </a:r>
            <a:endParaRPr/>
          </a:p>
        </p:txBody>
      </p:sp>
      <p:pic>
        <p:nvPicPr>
          <p:cNvPr id="62" name="Google Shape;62;p14"/>
          <p:cNvPicPr preferRelativeResize="0"/>
          <p:nvPr/>
        </p:nvPicPr>
        <p:blipFill>
          <a:blip r:embed="rId4">
            <a:alphaModFix/>
          </a:blip>
          <a:stretch>
            <a:fillRect/>
          </a:stretch>
        </p:blipFill>
        <p:spPr>
          <a:xfrm>
            <a:off x="112725" y="2151775"/>
            <a:ext cx="3815000" cy="2752025"/>
          </a:xfrm>
          <a:prstGeom prst="rect">
            <a:avLst/>
          </a:prstGeom>
          <a:noFill/>
          <a:ln>
            <a:noFill/>
          </a:ln>
        </p:spPr>
      </p:pic>
      <p:pic>
        <p:nvPicPr>
          <p:cNvPr id="63" name="Google Shape;63;p14"/>
          <p:cNvPicPr preferRelativeResize="0"/>
          <p:nvPr/>
        </p:nvPicPr>
        <p:blipFill rotWithShape="1">
          <a:blip r:embed="rId5">
            <a:alphaModFix/>
          </a:blip>
          <a:srcRect b="0" l="0" r="3707" t="0"/>
          <a:stretch/>
        </p:blipFill>
        <p:spPr>
          <a:xfrm>
            <a:off x="3927725" y="2130350"/>
            <a:ext cx="5175150" cy="2778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179525" y="8557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What does this look like? </a:t>
            </a:r>
            <a:endParaRPr>
              <a:solidFill>
                <a:schemeClr val="lt1"/>
              </a:solidFill>
            </a:endParaRPr>
          </a:p>
        </p:txBody>
      </p:sp>
      <p:pic>
        <p:nvPicPr>
          <p:cNvPr id="69" name="Google Shape;69;p15"/>
          <p:cNvPicPr preferRelativeResize="0"/>
          <p:nvPr/>
        </p:nvPicPr>
        <p:blipFill rotWithShape="1">
          <a:blip r:embed="rId4">
            <a:alphaModFix/>
          </a:blip>
          <a:srcRect b="10041" l="7102" r="2758" t="9494"/>
          <a:stretch/>
        </p:blipFill>
        <p:spPr>
          <a:xfrm>
            <a:off x="738050" y="1506575"/>
            <a:ext cx="3415650" cy="3049375"/>
          </a:xfrm>
          <a:prstGeom prst="rect">
            <a:avLst/>
          </a:prstGeom>
          <a:noFill/>
          <a:ln>
            <a:noFill/>
          </a:ln>
        </p:spPr>
      </p:pic>
      <p:sp>
        <p:nvSpPr>
          <p:cNvPr id="70" name="Google Shape;70;p15"/>
          <p:cNvSpPr/>
          <p:nvPr/>
        </p:nvSpPr>
        <p:spPr>
          <a:xfrm>
            <a:off x="1309700" y="2628875"/>
            <a:ext cx="190500" cy="2097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2794000" y="1844675"/>
            <a:ext cx="228600" cy="228600"/>
          </a:xfrm>
          <a:prstGeom prst="ellipse">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a:off x="2336800" y="3733800"/>
            <a:ext cx="228600" cy="2286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1719275" y="3378200"/>
            <a:ext cx="228600" cy="228600"/>
          </a:xfrm>
          <a:prstGeom prst="ellipse">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a:off x="2933713" y="2818625"/>
            <a:ext cx="228600" cy="228600"/>
          </a:xfrm>
          <a:prstGeom prst="ellipse">
            <a:avLst/>
          </a:prstGeom>
          <a:solidFill>
            <a:srgbClr val="FF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p:nvPr/>
        </p:nvSpPr>
        <p:spPr>
          <a:xfrm>
            <a:off x="2024050" y="2818625"/>
            <a:ext cx="228600" cy="228600"/>
          </a:xfrm>
          <a:prstGeom prst="ellipse">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a:off x="3240100" y="3505200"/>
            <a:ext cx="228600" cy="2286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 name="Google Shape;77;p15"/>
          <p:cNvCxnSpPr>
            <a:stCxn id="70" idx="7"/>
          </p:cNvCxnSpPr>
          <p:nvPr/>
        </p:nvCxnSpPr>
        <p:spPr>
          <a:xfrm flipH="1" rot="10800000">
            <a:off x="1472302" y="2484385"/>
            <a:ext cx="369300" cy="175200"/>
          </a:xfrm>
          <a:prstGeom prst="straightConnector1">
            <a:avLst/>
          </a:prstGeom>
          <a:noFill/>
          <a:ln cap="flat" cmpd="sng" w="9525">
            <a:solidFill>
              <a:srgbClr val="FF0000"/>
            </a:solidFill>
            <a:prstDash val="solid"/>
            <a:round/>
            <a:headEnd len="med" w="med" type="none"/>
            <a:tailEnd len="med" w="med" type="triangle"/>
          </a:ln>
        </p:spPr>
      </p:cxnSp>
      <p:cxnSp>
        <p:nvCxnSpPr>
          <p:cNvPr id="78" name="Google Shape;78;p15"/>
          <p:cNvCxnSpPr>
            <a:stCxn id="75" idx="0"/>
          </p:cNvCxnSpPr>
          <p:nvPr/>
        </p:nvCxnSpPr>
        <p:spPr>
          <a:xfrm rot="10800000">
            <a:off x="1994050" y="2636825"/>
            <a:ext cx="144300" cy="181800"/>
          </a:xfrm>
          <a:prstGeom prst="straightConnector1">
            <a:avLst/>
          </a:prstGeom>
          <a:noFill/>
          <a:ln cap="flat" cmpd="sng" w="9525">
            <a:solidFill>
              <a:srgbClr val="FF0000"/>
            </a:solidFill>
            <a:prstDash val="solid"/>
            <a:round/>
            <a:headEnd len="med" w="med" type="none"/>
            <a:tailEnd len="med" w="med" type="triangle"/>
          </a:ln>
        </p:spPr>
      </p:cxnSp>
      <p:cxnSp>
        <p:nvCxnSpPr>
          <p:cNvPr id="79" name="Google Shape;79;p15"/>
          <p:cNvCxnSpPr/>
          <p:nvPr/>
        </p:nvCxnSpPr>
        <p:spPr>
          <a:xfrm flipH="1">
            <a:off x="2603500" y="1986775"/>
            <a:ext cx="190500" cy="291300"/>
          </a:xfrm>
          <a:prstGeom prst="straightConnector1">
            <a:avLst/>
          </a:prstGeom>
          <a:noFill/>
          <a:ln cap="flat" cmpd="sng" w="9525">
            <a:solidFill>
              <a:srgbClr val="FF0000"/>
            </a:solidFill>
            <a:prstDash val="solid"/>
            <a:round/>
            <a:headEnd len="med" w="med" type="none"/>
            <a:tailEnd len="med" w="med" type="triangle"/>
          </a:ln>
        </p:spPr>
      </p:cxnSp>
      <p:cxnSp>
        <p:nvCxnSpPr>
          <p:cNvPr id="80" name="Google Shape;80;p15"/>
          <p:cNvCxnSpPr/>
          <p:nvPr/>
        </p:nvCxnSpPr>
        <p:spPr>
          <a:xfrm flipH="1" rot="10800000">
            <a:off x="2396950" y="3532100"/>
            <a:ext cx="111300" cy="256500"/>
          </a:xfrm>
          <a:prstGeom prst="straightConnector1">
            <a:avLst/>
          </a:prstGeom>
          <a:noFill/>
          <a:ln cap="flat" cmpd="sng" w="9525">
            <a:solidFill>
              <a:srgbClr val="FF0000"/>
            </a:solidFill>
            <a:prstDash val="solid"/>
            <a:round/>
            <a:headEnd len="med" w="med" type="none"/>
            <a:tailEnd len="med" w="med" type="triangle"/>
          </a:ln>
        </p:spPr>
      </p:cxnSp>
      <p:cxnSp>
        <p:nvCxnSpPr>
          <p:cNvPr id="81" name="Google Shape;81;p15"/>
          <p:cNvCxnSpPr/>
          <p:nvPr/>
        </p:nvCxnSpPr>
        <p:spPr>
          <a:xfrm rot="10800000">
            <a:off x="2836150" y="2759825"/>
            <a:ext cx="144300" cy="181800"/>
          </a:xfrm>
          <a:prstGeom prst="straightConnector1">
            <a:avLst/>
          </a:prstGeom>
          <a:noFill/>
          <a:ln cap="flat" cmpd="sng" w="9525">
            <a:solidFill>
              <a:srgbClr val="FF0000"/>
            </a:solidFill>
            <a:prstDash val="solid"/>
            <a:round/>
            <a:headEnd len="med" w="med" type="none"/>
            <a:tailEnd len="med" w="med" type="triangle"/>
          </a:ln>
        </p:spPr>
      </p:cxnSp>
      <p:cxnSp>
        <p:nvCxnSpPr>
          <p:cNvPr id="82" name="Google Shape;82;p15"/>
          <p:cNvCxnSpPr/>
          <p:nvPr/>
        </p:nvCxnSpPr>
        <p:spPr>
          <a:xfrm flipH="1" rot="10800000">
            <a:off x="1841600" y="3184425"/>
            <a:ext cx="111300" cy="256500"/>
          </a:xfrm>
          <a:prstGeom prst="straightConnector1">
            <a:avLst/>
          </a:prstGeom>
          <a:noFill/>
          <a:ln cap="flat" cmpd="sng" w="9525">
            <a:solidFill>
              <a:srgbClr val="FF0000"/>
            </a:solidFill>
            <a:prstDash val="solid"/>
            <a:round/>
            <a:headEnd len="med" w="med" type="none"/>
            <a:tailEnd len="med" w="med" type="triangle"/>
          </a:ln>
        </p:spPr>
      </p:cxnSp>
      <p:sp>
        <p:nvSpPr>
          <p:cNvPr id="83" name="Google Shape;83;p15"/>
          <p:cNvSpPr txBox="1"/>
          <p:nvPr/>
        </p:nvSpPr>
        <p:spPr>
          <a:xfrm>
            <a:off x="4913325" y="1627200"/>
            <a:ext cx="2540100" cy="2986200"/>
          </a:xfrm>
          <a:prstGeom prst="rect">
            <a:avLst/>
          </a:prstGeom>
          <a:solidFill>
            <a:srgbClr val="000000">
              <a:alpha val="30170"/>
            </a:srgbClr>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CFCFC"/>
                </a:solidFill>
              </a:rPr>
              <a:t>Each bot is trained on a different character corpus</a:t>
            </a:r>
            <a:endParaRPr>
              <a:solidFill>
                <a:srgbClr val="FCFCFC"/>
              </a:solidFill>
            </a:endParaRPr>
          </a:p>
          <a:p>
            <a:pPr indent="0" lvl="0" marL="0" rtl="0" algn="l">
              <a:spcBef>
                <a:spcPts val="0"/>
              </a:spcBef>
              <a:spcAft>
                <a:spcPts val="0"/>
              </a:spcAft>
              <a:buNone/>
            </a:pPr>
            <a:r>
              <a:t/>
            </a:r>
            <a:endParaRPr>
              <a:solidFill>
                <a:srgbClr val="FCFCFC"/>
              </a:solidFill>
            </a:endParaRPr>
          </a:p>
          <a:p>
            <a:pPr indent="0" lvl="0" marL="0" rtl="0" algn="l">
              <a:spcBef>
                <a:spcPts val="0"/>
              </a:spcBef>
              <a:spcAft>
                <a:spcPts val="0"/>
              </a:spcAft>
              <a:buNone/>
            </a:pPr>
            <a:r>
              <a:rPr lang="en">
                <a:solidFill>
                  <a:srgbClr val="FCFCFC"/>
                </a:solidFill>
              </a:rPr>
              <a:t>During the “day” the bots move randomly around the “town” and have </a:t>
            </a:r>
            <a:r>
              <a:rPr lang="en">
                <a:solidFill>
                  <a:srgbClr val="FCFCFC"/>
                </a:solidFill>
              </a:rPr>
              <a:t>conversations</a:t>
            </a:r>
            <a:r>
              <a:rPr lang="en">
                <a:solidFill>
                  <a:srgbClr val="FCFCFC"/>
                </a:solidFill>
              </a:rPr>
              <a:t> </a:t>
            </a:r>
            <a:r>
              <a:rPr lang="en">
                <a:solidFill>
                  <a:srgbClr val="FCFCFC"/>
                </a:solidFill>
              </a:rPr>
              <a:t>whenever</a:t>
            </a:r>
            <a:r>
              <a:rPr lang="en">
                <a:solidFill>
                  <a:srgbClr val="FCFCFC"/>
                </a:solidFill>
              </a:rPr>
              <a:t> they interact, these </a:t>
            </a:r>
            <a:r>
              <a:rPr lang="en">
                <a:solidFill>
                  <a:srgbClr val="FCFCFC"/>
                </a:solidFill>
              </a:rPr>
              <a:t>conversations are stored </a:t>
            </a:r>
            <a:endParaRPr>
              <a:solidFill>
                <a:srgbClr val="FCFCFC"/>
              </a:solidFill>
            </a:endParaRPr>
          </a:p>
          <a:p>
            <a:pPr indent="0" lvl="0" marL="0" rtl="0" algn="l">
              <a:spcBef>
                <a:spcPts val="0"/>
              </a:spcBef>
              <a:spcAft>
                <a:spcPts val="0"/>
              </a:spcAft>
              <a:buNone/>
            </a:pPr>
            <a:r>
              <a:t/>
            </a:r>
            <a:endParaRPr>
              <a:solidFill>
                <a:srgbClr val="FCFCFC"/>
              </a:solidFill>
            </a:endParaRPr>
          </a:p>
          <a:p>
            <a:pPr indent="0" lvl="0" marL="0" rtl="0" algn="l">
              <a:spcBef>
                <a:spcPts val="0"/>
              </a:spcBef>
              <a:spcAft>
                <a:spcPts val="0"/>
              </a:spcAft>
              <a:buNone/>
            </a:pPr>
            <a:r>
              <a:rPr lang="en">
                <a:solidFill>
                  <a:srgbClr val="FCFCFC"/>
                </a:solidFill>
              </a:rPr>
              <a:t>During the night we retrain on these conversations and see </a:t>
            </a:r>
            <a:r>
              <a:rPr lang="en">
                <a:solidFill>
                  <a:srgbClr val="FCFCFC"/>
                </a:solidFill>
              </a:rPr>
              <a:t>what</a:t>
            </a:r>
            <a:r>
              <a:rPr lang="en">
                <a:solidFill>
                  <a:srgbClr val="FCFCFC"/>
                </a:solidFill>
              </a:rPr>
              <a:t> happens </a:t>
            </a:r>
            <a:endParaRPr>
              <a:solidFill>
                <a:srgbClr val="FCFCFC"/>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CECD5"/>
            </a:gs>
            <a:gs pos="100000">
              <a:srgbClr val="93BC81"/>
            </a:gs>
          </a:gsLst>
          <a:lin ang="5400012" scaled="0"/>
        </a:gradFill>
      </p:bgPr>
    </p:bg>
    <p:spTree>
      <p:nvGrpSpPr>
        <p:cNvPr id="87" name="Shape 87"/>
        <p:cNvGrpSpPr/>
        <p:nvPr/>
      </p:nvGrpSpPr>
      <p:grpSpPr>
        <a:xfrm>
          <a:off x="0" y="0"/>
          <a:ext cx="0" cy="0"/>
          <a:chOff x="0" y="0"/>
          <a:chExt cx="0" cy="0"/>
        </a:xfrm>
      </p:grpSpPr>
      <p:sp>
        <p:nvSpPr>
          <p:cNvPr id="88" name="Google Shape;88;p16"/>
          <p:cNvSpPr txBox="1"/>
          <p:nvPr>
            <p:ph type="title"/>
          </p:nvPr>
        </p:nvSpPr>
        <p:spPr>
          <a:xfrm>
            <a:off x="311700" y="445025"/>
            <a:ext cx="8520600" cy="531000"/>
          </a:xfrm>
          <a:prstGeom prst="rect">
            <a:avLst/>
          </a:prstGeom>
        </p:spPr>
        <p:txBody>
          <a:bodyPr anchorCtr="0" anchor="t" bIns="91425" lIns="91425" spcFirstLastPara="1" rIns="91425" wrap="square" tIns="91425">
            <a:spAutoFit/>
          </a:bodyPr>
          <a:lstStyle/>
          <a:p>
            <a:pPr indent="0" lvl="0" marL="0" rtl="0" algn="l">
              <a:lnSpc>
                <a:spcPct val="146668"/>
              </a:lnSpc>
              <a:spcBef>
                <a:spcPts val="0"/>
              </a:spcBef>
              <a:spcAft>
                <a:spcPts val="300"/>
              </a:spcAft>
              <a:buClr>
                <a:schemeClr val="dk1"/>
              </a:buClr>
              <a:buSzPts val="1100"/>
              <a:buFont typeface="Arial"/>
              <a:buNone/>
            </a:pPr>
            <a:r>
              <a:rPr b="1" lang="en" sz="2250">
                <a:solidFill>
                  <a:srgbClr val="1D1C1D"/>
                </a:solidFill>
              </a:rPr>
              <a:t>“How is deep learning used in this project?</a:t>
            </a:r>
            <a:r>
              <a:rPr lang="en" sz="1150">
                <a:solidFill>
                  <a:srgbClr val="1D1C1D"/>
                </a:solidFill>
              </a:rPr>
              <a:t>”</a:t>
            </a:r>
            <a:endParaRPr/>
          </a:p>
        </p:txBody>
      </p:sp>
      <p:sp>
        <p:nvSpPr>
          <p:cNvPr id="89" name="Google Shape;89;p16"/>
          <p:cNvSpPr txBox="1"/>
          <p:nvPr>
            <p:ph idx="1" type="body"/>
          </p:nvPr>
        </p:nvSpPr>
        <p:spPr>
          <a:xfrm>
            <a:off x="311700" y="1152475"/>
            <a:ext cx="8520600" cy="2846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This is an NLP </a:t>
            </a:r>
            <a:r>
              <a:rPr lang="en"/>
              <a:t>focused project where we will utilize several Deep learning technologies (including but not limited to)</a:t>
            </a:r>
            <a:endParaRPr/>
          </a:p>
          <a:p>
            <a:pPr indent="-342900" lvl="0" marL="457200" rtl="0" algn="l">
              <a:spcBef>
                <a:spcPts val="1200"/>
              </a:spcBef>
              <a:spcAft>
                <a:spcPts val="0"/>
              </a:spcAft>
              <a:buSzPts val="1800"/>
              <a:buAutoNum type="arabicPeriod"/>
            </a:pPr>
            <a:r>
              <a:rPr lang="en"/>
              <a:t>Pre-processing pipeline </a:t>
            </a:r>
            <a:endParaRPr/>
          </a:p>
          <a:p>
            <a:pPr indent="-342900" lvl="0" marL="457200" rtl="0" algn="l">
              <a:spcBef>
                <a:spcPts val="0"/>
              </a:spcBef>
              <a:spcAft>
                <a:spcPts val="0"/>
              </a:spcAft>
              <a:buSzPts val="1800"/>
              <a:buAutoNum type="arabicPeriod"/>
            </a:pPr>
            <a:r>
              <a:rPr lang="en"/>
              <a:t>Train Seq2Seq model/transformers on</a:t>
            </a:r>
            <a:br>
              <a:rPr lang="en"/>
            </a:br>
            <a:r>
              <a:rPr lang="en"/>
              <a:t>our custom dataset </a:t>
            </a:r>
            <a:endParaRPr/>
          </a:p>
          <a:p>
            <a:pPr indent="-342900" lvl="0" marL="457200" rtl="0" algn="l">
              <a:spcBef>
                <a:spcPts val="0"/>
              </a:spcBef>
              <a:spcAft>
                <a:spcPts val="0"/>
              </a:spcAft>
              <a:buSzPts val="1800"/>
              <a:buAutoNum type="arabicPeriod"/>
            </a:pPr>
            <a:r>
              <a:rPr lang="en"/>
              <a:t>Pytorch</a:t>
            </a:r>
            <a:endParaRPr/>
          </a:p>
          <a:p>
            <a:pPr indent="-342900" lvl="0" marL="457200" rtl="0" algn="l">
              <a:spcBef>
                <a:spcPts val="0"/>
              </a:spcBef>
              <a:spcAft>
                <a:spcPts val="0"/>
              </a:spcAft>
              <a:buSzPts val="1800"/>
              <a:buAutoNum type="arabicPeriod"/>
            </a:pPr>
            <a:r>
              <a:rPr lang="en"/>
              <a:t>Comparison of deep learning versus</a:t>
            </a:r>
            <a:br>
              <a:rPr lang="en"/>
            </a:br>
            <a:r>
              <a:rPr lang="en"/>
              <a:t>baseline chatterbot library</a:t>
            </a:r>
            <a:endParaRPr/>
          </a:p>
        </p:txBody>
      </p:sp>
      <p:pic>
        <p:nvPicPr>
          <p:cNvPr id="90" name="Google Shape;90;p16"/>
          <p:cNvPicPr preferRelativeResize="0"/>
          <p:nvPr/>
        </p:nvPicPr>
        <p:blipFill>
          <a:blip r:embed="rId3">
            <a:alphaModFix/>
          </a:blip>
          <a:stretch>
            <a:fillRect/>
          </a:stretch>
        </p:blipFill>
        <p:spPr>
          <a:xfrm>
            <a:off x="5019680" y="1895480"/>
            <a:ext cx="3937150" cy="2184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 name="Shape 94"/>
        <p:cNvGrpSpPr/>
        <p:nvPr/>
      </p:nvGrpSpPr>
      <p:grpSpPr>
        <a:xfrm>
          <a:off x="0" y="0"/>
          <a:ext cx="0" cy="0"/>
          <a:chOff x="0" y="0"/>
          <a:chExt cx="0" cy="0"/>
        </a:xfrm>
      </p:grpSpPr>
      <p:sp>
        <p:nvSpPr>
          <p:cNvPr id="95" name="Google Shape;95;p17"/>
          <p:cNvSpPr txBox="1"/>
          <p:nvPr>
            <p:ph type="title"/>
          </p:nvPr>
        </p:nvSpPr>
        <p:spPr>
          <a:xfrm>
            <a:off x="3010450" y="111650"/>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Project roadmap</a:t>
            </a:r>
            <a:endParaRPr/>
          </a:p>
        </p:txBody>
      </p:sp>
      <p:grpSp>
        <p:nvGrpSpPr>
          <p:cNvPr id="96" name="Google Shape;96;p17"/>
          <p:cNvGrpSpPr/>
          <p:nvPr/>
        </p:nvGrpSpPr>
        <p:grpSpPr>
          <a:xfrm>
            <a:off x="2820225" y="891450"/>
            <a:ext cx="3175200" cy="3175200"/>
            <a:chOff x="2820225" y="891450"/>
            <a:chExt cx="3175200" cy="3175200"/>
          </a:xfrm>
        </p:grpSpPr>
        <p:sp>
          <p:nvSpPr>
            <p:cNvPr id="97" name="Google Shape;97;p17"/>
            <p:cNvSpPr/>
            <p:nvPr/>
          </p:nvSpPr>
          <p:spPr>
            <a:xfrm rot="10800000">
              <a:off x="2820225" y="891450"/>
              <a:ext cx="3175200" cy="3175200"/>
            </a:xfrm>
            <a:prstGeom prst="blockArc">
              <a:avLst>
                <a:gd fmla="val 5399801" name="adj1"/>
                <a:gd fmla="val 3012680" name="adj2"/>
                <a:gd fmla="val 6939" name="adj3"/>
              </a:avLst>
            </a:prstGeom>
            <a:solidFill>
              <a:srgbClr val="83E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rot="10800000">
              <a:off x="3175023" y="1179900"/>
              <a:ext cx="450600" cy="450600"/>
            </a:xfrm>
            <a:prstGeom prst="rtTriangle">
              <a:avLst/>
            </a:prstGeom>
            <a:solidFill>
              <a:srgbClr val="83E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 name="Google Shape;99;p17"/>
          <p:cNvGrpSpPr/>
          <p:nvPr/>
        </p:nvGrpSpPr>
        <p:grpSpPr>
          <a:xfrm>
            <a:off x="3798075" y="775532"/>
            <a:ext cx="1332300" cy="914700"/>
            <a:chOff x="3798075" y="775532"/>
            <a:chExt cx="1332300" cy="914700"/>
          </a:xfrm>
        </p:grpSpPr>
        <p:sp>
          <p:nvSpPr>
            <p:cNvPr id="100" name="Google Shape;100;p17"/>
            <p:cNvSpPr/>
            <p:nvPr/>
          </p:nvSpPr>
          <p:spPr>
            <a:xfrm>
              <a:off x="3798075" y="1060532"/>
              <a:ext cx="1332300" cy="629700"/>
            </a:xfrm>
            <a:prstGeom prst="rect">
              <a:avLst/>
            </a:prstGeom>
            <a:solidFill>
              <a:srgbClr val="1B786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Creating a program to parse those podcast transcript </a:t>
              </a:r>
              <a:endParaRPr>
                <a:solidFill>
                  <a:srgbClr val="FFFFFF"/>
                </a:solidFill>
              </a:endParaRPr>
            </a:p>
          </p:txBody>
        </p:sp>
        <p:sp>
          <p:nvSpPr>
            <p:cNvPr id="101" name="Google Shape;101;p17"/>
            <p:cNvSpPr/>
            <p:nvPr/>
          </p:nvSpPr>
          <p:spPr>
            <a:xfrm>
              <a:off x="3798075" y="775532"/>
              <a:ext cx="1332300" cy="2850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Find and Prepare data </a:t>
              </a:r>
              <a:endParaRPr sz="800">
                <a:solidFill>
                  <a:srgbClr val="FFFFFF"/>
                </a:solidFill>
              </a:endParaRPr>
            </a:p>
          </p:txBody>
        </p:sp>
      </p:grpSp>
      <p:grpSp>
        <p:nvGrpSpPr>
          <p:cNvPr id="102" name="Google Shape;102;p17"/>
          <p:cNvGrpSpPr/>
          <p:nvPr/>
        </p:nvGrpSpPr>
        <p:grpSpPr>
          <a:xfrm>
            <a:off x="2389575" y="2071477"/>
            <a:ext cx="1332300" cy="914700"/>
            <a:chOff x="2389575" y="2071477"/>
            <a:chExt cx="1332300" cy="914700"/>
          </a:xfrm>
        </p:grpSpPr>
        <p:sp>
          <p:nvSpPr>
            <p:cNvPr id="103" name="Google Shape;103;p17"/>
            <p:cNvSpPr/>
            <p:nvPr/>
          </p:nvSpPr>
          <p:spPr>
            <a:xfrm>
              <a:off x="2389575" y="2356477"/>
              <a:ext cx="1332300" cy="629700"/>
            </a:xfrm>
            <a:prstGeom prst="rect">
              <a:avLst/>
            </a:prstGeom>
            <a:solidFill>
              <a:srgbClr val="1B786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Random walk bots around town and have convos with each other </a:t>
              </a:r>
              <a:endParaRPr>
                <a:solidFill>
                  <a:srgbClr val="FFFFFF"/>
                </a:solidFill>
              </a:endParaRPr>
            </a:p>
          </p:txBody>
        </p:sp>
        <p:sp>
          <p:nvSpPr>
            <p:cNvPr id="104" name="Google Shape;104;p17"/>
            <p:cNvSpPr/>
            <p:nvPr/>
          </p:nvSpPr>
          <p:spPr>
            <a:xfrm>
              <a:off x="2389575" y="2071477"/>
              <a:ext cx="1332300" cy="2850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Deploy in ‘town’</a:t>
              </a:r>
              <a:endParaRPr sz="800">
                <a:solidFill>
                  <a:srgbClr val="FFFFFF"/>
                </a:solidFill>
              </a:endParaRPr>
            </a:p>
          </p:txBody>
        </p:sp>
      </p:grpSp>
      <p:grpSp>
        <p:nvGrpSpPr>
          <p:cNvPr id="105" name="Google Shape;105;p17"/>
          <p:cNvGrpSpPr/>
          <p:nvPr/>
        </p:nvGrpSpPr>
        <p:grpSpPr>
          <a:xfrm>
            <a:off x="4731075" y="3367427"/>
            <a:ext cx="1332300" cy="914450"/>
            <a:chOff x="4731075" y="3367427"/>
            <a:chExt cx="1332300" cy="914450"/>
          </a:xfrm>
        </p:grpSpPr>
        <p:sp>
          <p:nvSpPr>
            <p:cNvPr id="106" name="Google Shape;106;p17"/>
            <p:cNvSpPr/>
            <p:nvPr/>
          </p:nvSpPr>
          <p:spPr>
            <a:xfrm>
              <a:off x="4731075" y="3652177"/>
              <a:ext cx="1332300" cy="629700"/>
            </a:xfrm>
            <a:prstGeom prst="rect">
              <a:avLst/>
            </a:prstGeom>
            <a:solidFill>
              <a:srgbClr val="1B786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Generative bot if have time; retrieval if dont have time </a:t>
              </a:r>
              <a:endParaRPr>
                <a:solidFill>
                  <a:srgbClr val="FFFFFF"/>
                </a:solidFill>
              </a:endParaRPr>
            </a:p>
          </p:txBody>
        </p:sp>
        <p:sp>
          <p:nvSpPr>
            <p:cNvPr id="107" name="Google Shape;107;p17"/>
            <p:cNvSpPr/>
            <p:nvPr/>
          </p:nvSpPr>
          <p:spPr>
            <a:xfrm>
              <a:off x="4731075" y="3367427"/>
              <a:ext cx="1332300" cy="2850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Select Type</a:t>
              </a:r>
              <a:endParaRPr sz="800">
                <a:solidFill>
                  <a:srgbClr val="FFFFFF"/>
                </a:solidFill>
              </a:endParaRPr>
            </a:p>
          </p:txBody>
        </p:sp>
      </p:grpSp>
      <p:grpSp>
        <p:nvGrpSpPr>
          <p:cNvPr id="108" name="Google Shape;108;p17"/>
          <p:cNvGrpSpPr/>
          <p:nvPr/>
        </p:nvGrpSpPr>
        <p:grpSpPr>
          <a:xfrm>
            <a:off x="2734175" y="3367177"/>
            <a:ext cx="1332300" cy="914700"/>
            <a:chOff x="2734175" y="3367177"/>
            <a:chExt cx="1332300" cy="914700"/>
          </a:xfrm>
        </p:grpSpPr>
        <p:sp>
          <p:nvSpPr>
            <p:cNvPr id="109" name="Google Shape;109;p17"/>
            <p:cNvSpPr/>
            <p:nvPr/>
          </p:nvSpPr>
          <p:spPr>
            <a:xfrm>
              <a:off x="2734175" y="3652177"/>
              <a:ext cx="1332300" cy="629700"/>
            </a:xfrm>
            <a:prstGeom prst="rect">
              <a:avLst/>
            </a:prstGeom>
            <a:solidFill>
              <a:srgbClr val="1B786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Build a seq2seq model or use chatterbox library </a:t>
              </a:r>
              <a:endParaRPr>
                <a:solidFill>
                  <a:srgbClr val="FFFFFF"/>
                </a:solidFill>
              </a:endParaRPr>
            </a:p>
          </p:txBody>
        </p:sp>
        <p:sp>
          <p:nvSpPr>
            <p:cNvPr id="110" name="Google Shape;110;p17"/>
            <p:cNvSpPr/>
            <p:nvPr/>
          </p:nvSpPr>
          <p:spPr>
            <a:xfrm>
              <a:off x="2734175" y="3367177"/>
              <a:ext cx="1332300" cy="2850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Word Vectors and model</a:t>
              </a:r>
              <a:endParaRPr sz="800">
                <a:solidFill>
                  <a:srgbClr val="FFFFFF"/>
                </a:solidFill>
              </a:endParaRPr>
            </a:p>
          </p:txBody>
        </p:sp>
      </p:grpSp>
      <p:grpSp>
        <p:nvGrpSpPr>
          <p:cNvPr id="111" name="Google Shape;111;p17"/>
          <p:cNvGrpSpPr/>
          <p:nvPr/>
        </p:nvGrpSpPr>
        <p:grpSpPr>
          <a:xfrm>
            <a:off x="5206575" y="2071477"/>
            <a:ext cx="1332300" cy="914700"/>
            <a:chOff x="5206575" y="2071477"/>
            <a:chExt cx="1332300" cy="914700"/>
          </a:xfrm>
        </p:grpSpPr>
        <p:sp>
          <p:nvSpPr>
            <p:cNvPr id="112" name="Google Shape;112;p17"/>
            <p:cNvSpPr/>
            <p:nvPr/>
          </p:nvSpPr>
          <p:spPr>
            <a:xfrm>
              <a:off x="5206575" y="2356477"/>
              <a:ext cx="1332300" cy="629700"/>
            </a:xfrm>
            <a:prstGeom prst="rect">
              <a:avLst/>
            </a:prstGeom>
            <a:solidFill>
              <a:srgbClr val="1B786E"/>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Tokenize</a:t>
              </a:r>
              <a:endParaRPr sz="800">
                <a:solidFill>
                  <a:srgbClr val="FFFFFF"/>
                </a:solidFill>
                <a:latin typeface="Roboto"/>
                <a:ea typeface="Roboto"/>
                <a:cs typeface="Roboto"/>
                <a:sym typeface="Roboto"/>
              </a:endParaRPr>
            </a:p>
            <a:p>
              <a:pPr indent="0" lvl="0" marL="0" rtl="0" algn="l">
                <a:spcBef>
                  <a:spcPts val="0"/>
                </a:spcBef>
                <a:spcAft>
                  <a:spcPts val="0"/>
                </a:spcAft>
                <a:buNone/>
              </a:pPr>
              <a:r>
                <a:rPr lang="en" sz="800">
                  <a:solidFill>
                    <a:srgbClr val="FFFFFF"/>
                  </a:solidFill>
                  <a:latin typeface="Roboto"/>
                  <a:ea typeface="Roboto"/>
                  <a:cs typeface="Roboto"/>
                  <a:sym typeface="Roboto"/>
                </a:rPr>
                <a:t>Stemming</a:t>
              </a:r>
              <a:endParaRPr sz="800">
                <a:solidFill>
                  <a:srgbClr val="FFFFFF"/>
                </a:solidFill>
                <a:latin typeface="Roboto"/>
                <a:ea typeface="Roboto"/>
                <a:cs typeface="Roboto"/>
                <a:sym typeface="Roboto"/>
              </a:endParaRPr>
            </a:p>
            <a:p>
              <a:pPr indent="0" lvl="0" marL="0" rtl="0" algn="l">
                <a:spcBef>
                  <a:spcPts val="0"/>
                </a:spcBef>
                <a:spcAft>
                  <a:spcPts val="0"/>
                </a:spcAft>
                <a:buNone/>
              </a:pPr>
              <a:r>
                <a:rPr lang="en" sz="800">
                  <a:solidFill>
                    <a:srgbClr val="FFFFFF"/>
                  </a:solidFill>
                  <a:latin typeface="Roboto"/>
                  <a:ea typeface="Roboto"/>
                  <a:cs typeface="Roboto"/>
                  <a:sym typeface="Roboto"/>
                </a:rPr>
                <a:t>Lemmatizing</a:t>
              </a:r>
              <a:endParaRPr sz="800">
                <a:solidFill>
                  <a:srgbClr val="FFFFFF"/>
                </a:solidFill>
                <a:latin typeface="Roboto"/>
                <a:ea typeface="Roboto"/>
                <a:cs typeface="Roboto"/>
                <a:sym typeface="Roboto"/>
              </a:endParaRPr>
            </a:p>
            <a:p>
              <a:pPr indent="0" lvl="0" marL="0" rtl="0" algn="l">
                <a:spcBef>
                  <a:spcPts val="0"/>
                </a:spcBef>
                <a:spcAft>
                  <a:spcPts val="0"/>
                </a:spcAft>
                <a:buNone/>
              </a:pPr>
              <a:r>
                <a:rPr lang="en" sz="800">
                  <a:solidFill>
                    <a:srgbClr val="FFFFFF"/>
                  </a:solidFill>
                  <a:latin typeface="Roboto"/>
                  <a:ea typeface="Roboto"/>
                  <a:cs typeface="Roboto"/>
                  <a:sym typeface="Roboto"/>
                </a:rPr>
                <a:t>Parse trees</a:t>
              </a:r>
              <a:endParaRPr sz="800">
                <a:solidFill>
                  <a:srgbClr val="FFFFFF"/>
                </a:solidFill>
                <a:latin typeface="Roboto"/>
                <a:ea typeface="Roboto"/>
                <a:cs typeface="Roboto"/>
                <a:sym typeface="Roboto"/>
              </a:endParaRPr>
            </a:p>
          </p:txBody>
        </p:sp>
        <p:sp>
          <p:nvSpPr>
            <p:cNvPr id="113" name="Google Shape;113;p17"/>
            <p:cNvSpPr/>
            <p:nvPr/>
          </p:nvSpPr>
          <p:spPr>
            <a:xfrm>
              <a:off x="5206575" y="2071477"/>
              <a:ext cx="1332300" cy="285000"/>
            </a:xfrm>
            <a:prstGeom prst="round1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FFFFFF"/>
                  </a:solidFill>
                  <a:latin typeface="Roboto"/>
                  <a:ea typeface="Roboto"/>
                  <a:cs typeface="Roboto"/>
                  <a:sym typeface="Roboto"/>
                </a:rPr>
                <a:t>Pre Process data </a:t>
              </a:r>
              <a:endParaRPr sz="800">
                <a:solidFill>
                  <a:srgbClr val="FFFFFF"/>
                </a:solidFil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